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23"/>
  </p:notesMasterIdLst>
  <p:sldIdLst>
    <p:sldId id="256" r:id="rId2"/>
    <p:sldId id="258" r:id="rId3"/>
    <p:sldId id="318" r:id="rId4"/>
    <p:sldId id="317" r:id="rId5"/>
    <p:sldId id="316" r:id="rId6"/>
    <p:sldId id="324" r:id="rId7"/>
    <p:sldId id="326" r:id="rId8"/>
    <p:sldId id="325" r:id="rId9"/>
    <p:sldId id="319" r:id="rId10"/>
    <p:sldId id="312" r:id="rId11"/>
    <p:sldId id="313" r:id="rId12"/>
    <p:sldId id="320" r:id="rId13"/>
    <p:sldId id="311" r:id="rId14"/>
    <p:sldId id="321" r:id="rId15"/>
    <p:sldId id="310" r:id="rId16"/>
    <p:sldId id="322" r:id="rId17"/>
    <p:sldId id="259" r:id="rId18"/>
    <p:sldId id="263" r:id="rId19"/>
    <p:sldId id="314" r:id="rId20"/>
    <p:sldId id="315" r:id="rId21"/>
    <p:sldId id="323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5A2CC1-2F21-4811-A779-47ED2DAD350E}">
  <a:tblStyle styleId="{735A2CC1-2F21-4811-A779-47ED2DAD35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32"/>
    <p:restoredTop sz="94690"/>
  </p:normalViewPr>
  <p:slideViewPr>
    <p:cSldViewPr snapToGrid="0" snapToObjects="1">
      <p:cViewPr varScale="1">
        <p:scale>
          <a:sx n="110" d="100"/>
          <a:sy n="110" d="100"/>
        </p:scale>
        <p:origin x="1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601396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14ab38a4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14ab38a4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7219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70c1df8b9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70c1df8b9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91567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9506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717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3088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3020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92455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0532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3996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043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7311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922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871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800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bd56c9061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6bd56c9061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5932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6871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38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714ab38a4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714ab38a4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297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 flipH="1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l="47244" t="1700" r="-12382" b="49281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1035650" y="2771600"/>
            <a:ext cx="32319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2"/>
          </p:nvPr>
        </p:nvSpPr>
        <p:spPr>
          <a:xfrm>
            <a:off x="4876450" y="2771575"/>
            <a:ext cx="32319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3"/>
          </p:nvPr>
        </p:nvSpPr>
        <p:spPr>
          <a:xfrm>
            <a:off x="1035675" y="2255300"/>
            <a:ext cx="3231900" cy="5130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4876450" y="2258584"/>
            <a:ext cx="3231900" cy="5130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>
            <a:off x="1162425" y="2959275"/>
            <a:ext cx="6819000" cy="4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 hasCustomPrompt="1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3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 idx="6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7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2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2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9" name="Google Shape;89;p13"/>
          <p:cNvGrpSpPr/>
          <p:nvPr/>
        </p:nvGrpSpPr>
        <p:grpSpPr>
          <a:xfrm>
            <a:off x="3740700" y="3950"/>
            <a:ext cx="5403300" cy="5143500"/>
            <a:chOff x="3740700" y="3950"/>
            <a:chExt cx="5403300" cy="5143500"/>
          </a:xfrm>
        </p:grpSpPr>
        <p:sp>
          <p:nvSpPr>
            <p:cNvPr id="90" name="Google Shape;90;p13"/>
            <p:cNvSpPr/>
            <p:nvPr/>
          </p:nvSpPr>
          <p:spPr>
            <a:xfrm flipH="1">
              <a:off x="3740700" y="3950"/>
              <a:ext cx="5403300" cy="5143500"/>
            </a:xfrm>
            <a:prstGeom prst="rect">
              <a:avLst/>
            </a:prstGeom>
            <a:gradFill>
              <a:gsLst>
                <a:gs pos="0">
                  <a:srgbClr val="00151F">
                    <a:alpha val="66274"/>
                  </a:srgbClr>
                </a:gs>
                <a:gs pos="6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 rot="10800000" flipH="1">
              <a:off x="6050750" y="223424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2" name="Google Shape;92;p13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flipH="1">
              <a:off x="5484677" y="1098474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6222000" y="395424"/>
              <a:ext cx="696975" cy="6955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 1">
  <p:cSld name="CUSTOM_8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 flipH="1">
            <a:off x="2412300" y="2222475"/>
            <a:ext cx="43194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1"/>
          </p:nvPr>
        </p:nvSpPr>
        <p:spPr>
          <a:xfrm flipH="1">
            <a:off x="24123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23" name="Google Shape;123;p20"/>
          <p:cNvGrpSpPr/>
          <p:nvPr/>
        </p:nvGrpSpPr>
        <p:grpSpPr>
          <a:xfrm>
            <a:off x="118950" y="-599425"/>
            <a:ext cx="3429900" cy="5850324"/>
            <a:chOff x="118950" y="-599425"/>
            <a:chExt cx="3429900" cy="5850324"/>
          </a:xfrm>
        </p:grpSpPr>
        <p:sp>
          <p:nvSpPr>
            <p:cNvPr id="124" name="Google Shape;124;p20"/>
            <p:cNvSpPr/>
            <p:nvPr/>
          </p:nvSpPr>
          <p:spPr>
            <a:xfrm>
              <a:off x="334131" y="3675599"/>
              <a:ext cx="1575300" cy="15753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118950" y="-599425"/>
              <a:ext cx="3429900" cy="3429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6" name="Google Shape;12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816266" y="4186721"/>
              <a:ext cx="587517" cy="5862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1087555" y="435337"/>
              <a:ext cx="1430530" cy="14275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8" name="Google Shape;128;p20"/>
          <p:cNvPicPr preferRelativeResize="0"/>
          <p:nvPr/>
        </p:nvPicPr>
        <p:blipFill rotWithShape="1">
          <a:blip r:embed="rId5">
            <a:alphaModFix/>
          </a:blip>
          <a:srcRect l="48250" b="42676"/>
          <a:stretch/>
        </p:blipFill>
        <p:spPr>
          <a:xfrm flipH="1">
            <a:off x="700940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7" r:id="rId3"/>
    <p:sldLayoutId id="2147483658" r:id="rId4"/>
    <p:sldLayoutId id="2147483659" r:id="rId5"/>
    <p:sldLayoutId id="2147483661" r:id="rId6"/>
    <p:sldLayoutId id="2147483666" r:id="rId7"/>
    <p:sldLayoutId id="2147483673" r:id="rId8"/>
    <p:sldLayoutId id="214748367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31"/>
          <p:cNvGrpSpPr/>
          <p:nvPr/>
        </p:nvGrpSpPr>
        <p:grpSpPr>
          <a:xfrm flipH="1">
            <a:off x="4497597" y="2100639"/>
            <a:ext cx="4206917" cy="1744178"/>
            <a:chOff x="439473" y="1811648"/>
            <a:chExt cx="4206917" cy="1744178"/>
          </a:xfrm>
        </p:grpSpPr>
        <p:sp>
          <p:nvSpPr>
            <p:cNvPr id="194" name="Google Shape;194;p31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192;p31"/>
          <p:cNvSpPr txBox="1">
            <a:spLocks noGrp="1"/>
          </p:cNvSpPr>
          <p:nvPr>
            <p:ph type="ctrTitle"/>
          </p:nvPr>
        </p:nvSpPr>
        <p:spPr>
          <a:xfrm flipH="1">
            <a:off x="4689446" y="2216106"/>
            <a:ext cx="37023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W</a:t>
            </a:r>
            <a:r>
              <a:rPr lang="en-US" dirty="0" err="1" smtClean="0"/>
              <a:t>iCare</a:t>
            </a:r>
            <a:endParaRPr dirty="0"/>
          </a:p>
        </p:txBody>
      </p:sp>
      <p:sp>
        <p:nvSpPr>
          <p:cNvPr id="11" name="Google Shape;191;p31"/>
          <p:cNvSpPr txBox="1">
            <a:spLocks noGrp="1"/>
          </p:cNvSpPr>
          <p:nvPr>
            <p:ph type="subTitle" idx="1"/>
          </p:nvPr>
        </p:nvSpPr>
        <p:spPr>
          <a:xfrm flipH="1">
            <a:off x="4691207" y="3029971"/>
            <a:ext cx="3702300" cy="874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Yen-Hua Huang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Ting-Yu </a:t>
            </a:r>
            <a:r>
              <a:rPr lang="en-US" dirty="0"/>
              <a:t>L</a:t>
            </a:r>
            <a:r>
              <a:rPr lang="en-US" dirty="0" smtClean="0"/>
              <a:t>iu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80" y="0"/>
            <a:ext cx="72644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45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40" y="0"/>
            <a:ext cx="857504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7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/>
              <a:t>3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UML diagram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336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04" y="111760"/>
            <a:ext cx="7291236" cy="488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1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/>
              <a:t>4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Work Flow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125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/>
          <p:cNvSpPr txBox="1"/>
          <p:nvPr/>
        </p:nvSpPr>
        <p:spPr>
          <a:xfrm>
            <a:off x="95553" y="1780770"/>
            <a:ext cx="24041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Population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6" name="文字方塊 45"/>
          <p:cNvSpPr txBox="1"/>
          <p:nvPr/>
        </p:nvSpPr>
        <p:spPr>
          <a:xfrm>
            <a:off x="2257667" y="1805089"/>
            <a:ext cx="22380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Document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7" name="文字方塊 46"/>
          <p:cNvSpPr txBox="1"/>
          <p:nvPr/>
        </p:nvSpPr>
        <p:spPr>
          <a:xfrm>
            <a:off x="4424995" y="1811691"/>
            <a:ext cx="18623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Doctor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8" name="文字方塊 47"/>
          <p:cNvSpPr txBox="1"/>
          <p:nvPr/>
        </p:nvSpPr>
        <p:spPr>
          <a:xfrm>
            <a:off x="6767685" y="2572540"/>
            <a:ext cx="2204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Quarantine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9" name="文字方塊 48"/>
          <p:cNvSpPr txBox="1"/>
          <p:nvPr/>
        </p:nvSpPr>
        <p:spPr>
          <a:xfrm>
            <a:off x="6889823" y="1127492"/>
            <a:ext cx="2258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Pharmacy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5256973" y="4203079"/>
            <a:ext cx="2137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Reception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51" name="文字方塊 50"/>
          <p:cNvSpPr txBox="1"/>
          <p:nvPr/>
        </p:nvSpPr>
        <p:spPr>
          <a:xfrm>
            <a:off x="2718597" y="4222296"/>
            <a:ext cx="2200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Investigation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52" name="文字方塊 51"/>
          <p:cNvSpPr txBox="1"/>
          <p:nvPr/>
        </p:nvSpPr>
        <p:spPr>
          <a:xfrm>
            <a:off x="305559" y="4222295"/>
            <a:ext cx="1700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>
                <a:solidFill>
                  <a:schemeClr val="accent3">
                    <a:lumMod val="10000"/>
                    <a:lumOff val="90000"/>
                  </a:schemeClr>
                </a:solidFill>
              </a:rPr>
              <a:t>Police organization</a:t>
            </a:r>
            <a:endParaRPr kumimoji="1" lang="zh-TW" altLang="en-US" dirty="0">
              <a:solidFill>
                <a:schemeClr val="accent3">
                  <a:lumMod val="10000"/>
                  <a:lumOff val="90000"/>
                </a:schemeClr>
              </a:solidFill>
            </a:endParaRPr>
          </a:p>
        </p:txBody>
      </p:sp>
      <p:cxnSp>
        <p:nvCxnSpPr>
          <p:cNvPr id="11" name="直線箭頭接點 10"/>
          <p:cNvCxnSpPr/>
          <p:nvPr/>
        </p:nvCxnSpPr>
        <p:spPr>
          <a:xfrm>
            <a:off x="1584494" y="1178569"/>
            <a:ext cx="742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箭頭接點 54"/>
          <p:cNvCxnSpPr/>
          <p:nvPr/>
        </p:nvCxnSpPr>
        <p:spPr>
          <a:xfrm>
            <a:off x="3784587" y="1347886"/>
            <a:ext cx="742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箭頭接點 55"/>
          <p:cNvCxnSpPr/>
          <p:nvPr/>
        </p:nvCxnSpPr>
        <p:spPr>
          <a:xfrm flipV="1">
            <a:off x="6040049" y="706261"/>
            <a:ext cx="594899" cy="514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箭頭接點 57"/>
          <p:cNvCxnSpPr/>
          <p:nvPr/>
        </p:nvCxnSpPr>
        <p:spPr>
          <a:xfrm>
            <a:off x="6020498" y="1283726"/>
            <a:ext cx="705016" cy="471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接點 14"/>
          <p:cNvCxnSpPr>
            <a:stCxn id="48" idx="2"/>
          </p:cNvCxnSpPr>
          <p:nvPr/>
        </p:nvCxnSpPr>
        <p:spPr>
          <a:xfrm rot="5400000">
            <a:off x="7096949" y="2761508"/>
            <a:ext cx="654166" cy="8917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箭頭接點 17"/>
          <p:cNvCxnSpPr/>
          <p:nvPr/>
        </p:nvCxnSpPr>
        <p:spPr>
          <a:xfrm flipH="1">
            <a:off x="4613880" y="3580946"/>
            <a:ext cx="751570" cy="13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接點 28"/>
          <p:cNvCxnSpPr/>
          <p:nvPr/>
        </p:nvCxnSpPr>
        <p:spPr>
          <a:xfrm rot="10800000">
            <a:off x="3363947" y="2132866"/>
            <a:ext cx="3760528" cy="26634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圖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217" y="585889"/>
            <a:ext cx="1219200" cy="1219200"/>
          </a:xfrm>
          <a:prstGeom prst="rect">
            <a:avLst/>
          </a:prstGeom>
        </p:spPr>
      </p:pic>
      <p:pic>
        <p:nvPicPr>
          <p:cNvPr id="37" name="圖片 3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66" y="475945"/>
            <a:ext cx="1356808" cy="1356808"/>
          </a:xfrm>
          <a:prstGeom prst="rect">
            <a:avLst/>
          </a:prstGeom>
        </p:spPr>
      </p:pic>
      <p:pic>
        <p:nvPicPr>
          <p:cNvPr id="38" name="圖片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215" y="533350"/>
            <a:ext cx="1240718" cy="1240718"/>
          </a:xfrm>
          <a:prstGeom prst="rect">
            <a:avLst/>
          </a:prstGeom>
        </p:spPr>
      </p:pic>
      <p:pic>
        <p:nvPicPr>
          <p:cNvPr id="41" name="圖片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66" y="1154349"/>
            <a:ext cx="1561940" cy="1561940"/>
          </a:xfrm>
          <a:prstGeom prst="rect">
            <a:avLst/>
          </a:prstGeom>
        </p:spPr>
      </p:pic>
      <p:pic>
        <p:nvPicPr>
          <p:cNvPr id="42" name="圖片 4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849" y="22797"/>
            <a:ext cx="1247435" cy="1247435"/>
          </a:xfrm>
          <a:prstGeom prst="rect">
            <a:avLst/>
          </a:prstGeom>
        </p:spPr>
      </p:pic>
      <p:sp>
        <p:nvSpPr>
          <p:cNvPr id="62" name="橢圓 61"/>
          <p:cNvSpPr/>
          <p:nvPr/>
        </p:nvSpPr>
        <p:spPr>
          <a:xfrm>
            <a:off x="5602961" y="2970712"/>
            <a:ext cx="1259552" cy="1166894"/>
          </a:xfrm>
          <a:prstGeom prst="ellipse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63" name="圖片 6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698" y="3104597"/>
            <a:ext cx="899250" cy="899250"/>
          </a:xfrm>
          <a:prstGeom prst="rect">
            <a:avLst/>
          </a:prstGeom>
        </p:spPr>
      </p:pic>
      <p:sp>
        <p:nvSpPr>
          <p:cNvPr id="112" name="橢圓 111"/>
          <p:cNvSpPr/>
          <p:nvPr/>
        </p:nvSpPr>
        <p:spPr>
          <a:xfrm>
            <a:off x="476843" y="3006330"/>
            <a:ext cx="1216106" cy="1139629"/>
          </a:xfrm>
          <a:prstGeom prst="ellipse">
            <a:avLst/>
          </a:prstGeom>
          <a:solidFill>
            <a:srgbClr val="FF7B5D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96" name="圖片 29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79" y="2960949"/>
            <a:ext cx="1149070" cy="1149070"/>
          </a:xfrm>
          <a:prstGeom prst="rect">
            <a:avLst/>
          </a:prstGeom>
        </p:spPr>
      </p:pic>
      <p:sp>
        <p:nvSpPr>
          <p:cNvPr id="119" name="橢圓 118"/>
          <p:cNvSpPr/>
          <p:nvPr/>
        </p:nvSpPr>
        <p:spPr>
          <a:xfrm>
            <a:off x="3178922" y="2932948"/>
            <a:ext cx="1259552" cy="116689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98" name="圖片 29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472" y="3048710"/>
            <a:ext cx="1010897" cy="1010897"/>
          </a:xfrm>
          <a:prstGeom prst="rect">
            <a:avLst/>
          </a:prstGeom>
        </p:spPr>
      </p:pic>
      <p:cxnSp>
        <p:nvCxnSpPr>
          <p:cNvPr id="121" name="直線箭頭接點 120"/>
          <p:cNvCxnSpPr/>
          <p:nvPr/>
        </p:nvCxnSpPr>
        <p:spPr>
          <a:xfrm flipH="1" flipV="1">
            <a:off x="3726395" y="1111591"/>
            <a:ext cx="775020" cy="5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線箭頭接點 124"/>
          <p:cNvCxnSpPr/>
          <p:nvPr/>
        </p:nvCxnSpPr>
        <p:spPr>
          <a:xfrm>
            <a:off x="2064664" y="3727920"/>
            <a:ext cx="742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線箭頭接點 125"/>
          <p:cNvCxnSpPr/>
          <p:nvPr/>
        </p:nvCxnSpPr>
        <p:spPr>
          <a:xfrm flipH="1" flipV="1">
            <a:off x="2006472" y="3491625"/>
            <a:ext cx="775020" cy="5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217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2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62" grpId="0" animBg="1"/>
      <p:bldP spid="112" grpId="0" animBg="1"/>
      <p:bldP spid="1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/>
              <a:t>5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Functionality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15280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/>
          <p:nvPr/>
        </p:nvSpPr>
        <p:spPr>
          <a:xfrm rot="10800000" flipH="1">
            <a:off x="644640" y="1342808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4"/>
          <p:cNvSpPr/>
          <p:nvPr/>
        </p:nvSpPr>
        <p:spPr>
          <a:xfrm flipH="1">
            <a:off x="4593772" y="320901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矩形 3"/>
          <p:cNvSpPr/>
          <p:nvPr/>
        </p:nvSpPr>
        <p:spPr>
          <a:xfrm>
            <a:off x="1194586" y="1726508"/>
            <a:ext cx="33991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Tx/>
              <a:defRPr/>
            </a:pPr>
            <a:r>
              <a:rPr lang="en-US" altLang="zh-TW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Population </a:t>
            </a:r>
            <a:r>
              <a:rPr lang="en-US" altLang="zh-TW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Enterprise</a:t>
            </a:r>
          </a:p>
        </p:txBody>
      </p:sp>
      <p:sp>
        <p:nvSpPr>
          <p:cNvPr id="9" name="Google Shape;257;p38"/>
          <p:cNvSpPr txBox="1">
            <a:spLocks noGrp="1"/>
          </p:cNvSpPr>
          <p:nvPr>
            <p:ph type="subTitle" idx="4294967295"/>
          </p:nvPr>
        </p:nvSpPr>
        <p:spPr>
          <a:xfrm>
            <a:off x="1325214" y="2188173"/>
            <a:ext cx="2971758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Tx/>
              <a:defRPr/>
            </a:pPr>
            <a:r>
              <a:rPr lang="en-US" altLang="zh-TW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Population Organization</a:t>
            </a:r>
          </a:p>
        </p:txBody>
      </p:sp>
      <p:sp>
        <p:nvSpPr>
          <p:cNvPr id="10" name="Google Shape;260;p38"/>
          <p:cNvSpPr txBox="1">
            <a:spLocks noGrp="1"/>
          </p:cNvSpPr>
          <p:nvPr>
            <p:ph type="subTitle" idx="4294967295"/>
          </p:nvPr>
        </p:nvSpPr>
        <p:spPr>
          <a:xfrm>
            <a:off x="1325214" y="2821110"/>
            <a:ext cx="2972621" cy="7758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altLang="zh-TW" sz="1600" dirty="0">
                <a:solidFill>
                  <a:schemeClr val="tx1"/>
                </a:solidFill>
              </a:rPr>
              <a:t>create people </a:t>
            </a:r>
            <a:r>
              <a:rPr lang="en-US" altLang="zh-TW" sz="1600" dirty="0" smtClean="0">
                <a:solidFill>
                  <a:schemeClr val="tx1"/>
                </a:solidFill>
              </a:rPr>
              <a:t>into </a:t>
            </a:r>
            <a:r>
              <a:rPr lang="en-US" altLang="zh-TW" sz="1600" dirty="0">
                <a:solidFill>
                  <a:schemeClr val="tx1"/>
                </a:solidFill>
              </a:rPr>
              <a:t>the system</a:t>
            </a:r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4883984" y="1111504"/>
            <a:ext cx="3320716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Quarantine 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260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328751" y="3369200"/>
            <a:ext cx="4453938" cy="1581223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diagnose for </a:t>
            </a: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patient</a:t>
            </a: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send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test request to quarantine organization if test is </a:t>
            </a: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needed</a:t>
            </a: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send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medicine request to pharmacy organization </a:t>
            </a:r>
            <a:endParaRPr lang="en-US" altLang="zh-TW" sz="1600" dirty="0" smtClean="0">
              <a:solidFill>
                <a:schemeClr val="tx1"/>
              </a:solidFill>
              <a:latin typeface="+mn-lt"/>
            </a:endParaRP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report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death for patient</a:t>
            </a:r>
          </a:p>
        </p:txBody>
      </p:sp>
      <p:sp>
        <p:nvSpPr>
          <p:cNvPr id="261" name="Google Shape;261;p38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Hospital Enterprise</a:t>
            </a:r>
            <a:endParaRPr b="1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2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353204" y="2773405"/>
            <a:ext cx="2852008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Document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3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328751" y="1390482"/>
            <a:ext cx="3413871" cy="1334454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>
                <a:latin typeface="+mn-lt"/>
              </a:rPr>
              <a:t>update/create medical </a:t>
            </a:r>
            <a:r>
              <a:rPr lang="en-US" altLang="zh-TW" sz="1600" dirty="0" smtClean="0">
                <a:latin typeface="+mn-lt"/>
              </a:rPr>
              <a:t>record</a:t>
            </a: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TW" sz="1600" dirty="0" smtClean="0">
                <a:latin typeface="+mn-lt"/>
              </a:rPr>
              <a:t>send </a:t>
            </a:r>
            <a:r>
              <a:rPr lang="en-US" altLang="zh-TW" sz="1600" dirty="0">
                <a:latin typeface="+mn-lt"/>
              </a:rPr>
              <a:t>patient to doctor organization</a:t>
            </a:r>
          </a:p>
        </p:txBody>
      </p:sp>
      <p:sp>
        <p:nvSpPr>
          <p:cNvPr id="46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353203" y="1173336"/>
            <a:ext cx="2852009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Aft>
                <a:spcPts val="1600"/>
              </a:spcAft>
            </a:pPr>
            <a:r>
              <a:rPr lang="en-US" altLang="zh-TW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Document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7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5053263" y="1438951"/>
            <a:ext cx="3460487" cy="1334454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>
                <a:latin typeface="+mn-lt"/>
              </a:rPr>
              <a:t>receive the list of patient who are suspected for </a:t>
            </a:r>
            <a:r>
              <a:rPr lang="en-US" altLang="zh-TW" sz="1600" dirty="0" smtClean="0">
                <a:latin typeface="+mn-lt"/>
              </a:rPr>
              <a:t>COVID-19</a:t>
            </a:r>
          </a:p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 smtClean="0">
                <a:latin typeface="+mn-lt"/>
              </a:rPr>
              <a:t>save </a:t>
            </a:r>
            <a:r>
              <a:rPr lang="en-US" altLang="zh-TW" sz="1600" dirty="0">
                <a:latin typeface="+mn-lt"/>
              </a:rPr>
              <a:t>testing result and update to document and CDC</a:t>
            </a:r>
          </a:p>
        </p:txBody>
      </p:sp>
      <p:sp>
        <p:nvSpPr>
          <p:cNvPr id="48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5143866" y="2754214"/>
            <a:ext cx="2859887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Pharmacy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9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5053263" y="3231800"/>
            <a:ext cx="3755458" cy="817029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manage medicine </a:t>
            </a: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catalog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and </a:t>
            </a: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stock</a:t>
            </a:r>
          </a:p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 smtClean="0">
                <a:solidFill>
                  <a:schemeClr val="tx1"/>
                </a:solidFill>
                <a:latin typeface="+mn-lt"/>
              </a:rPr>
              <a:t>manage </a:t>
            </a:r>
            <a:r>
              <a:rPr lang="en-US" altLang="zh-TW" sz="1600" dirty="0">
                <a:solidFill>
                  <a:schemeClr val="tx1"/>
                </a:solidFill>
                <a:latin typeface="+mn-lt"/>
              </a:rPr>
              <a:t>medicine request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build="p"/>
      <p:bldP spid="260" grpId="0" build="p"/>
      <p:bldP spid="42" grpId="0" build="p"/>
      <p:bldP spid="43" grpId="0" build="p"/>
      <p:bldP spid="46" grpId="0" build="p"/>
      <p:bldP spid="47" grpId="0" build="p"/>
      <p:bldP spid="48" grpId="0" build="p"/>
      <p:bldP spid="49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4718367" y="1183967"/>
            <a:ext cx="3320716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Investigation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261" name="Google Shape;261;p38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CDC Enterprise</a:t>
            </a:r>
            <a:endParaRPr b="1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3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353203" y="1708115"/>
            <a:ext cx="3525778" cy="1334454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>
                <a:latin typeface="+mn-lt"/>
              </a:rPr>
              <a:t>get quarantine list (people who are tested positive for </a:t>
            </a:r>
            <a:r>
              <a:rPr lang="en-US" altLang="zh-TW" sz="1600" dirty="0" smtClean="0">
                <a:latin typeface="+mn-lt"/>
              </a:rPr>
              <a:t>COVID-19)</a:t>
            </a:r>
          </a:p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 smtClean="0">
                <a:latin typeface="+mn-lt"/>
              </a:rPr>
              <a:t>statistic report/graph</a:t>
            </a:r>
            <a:endParaRPr lang="en-US" altLang="zh-TW" sz="1600" dirty="0">
              <a:latin typeface="+mn-lt"/>
            </a:endParaRPr>
          </a:p>
        </p:txBody>
      </p:sp>
      <p:sp>
        <p:nvSpPr>
          <p:cNvPr id="46" name="Google Shape;257;p38"/>
          <p:cNvSpPr txBox="1">
            <a:spLocks noGrp="1"/>
          </p:cNvSpPr>
          <p:nvPr>
            <p:ph type="subTitle" idx="3"/>
          </p:nvPr>
        </p:nvSpPr>
        <p:spPr>
          <a:xfrm>
            <a:off x="353203" y="1173336"/>
            <a:ext cx="2852009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Aft>
                <a:spcPts val="1600"/>
              </a:spcAft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Reception Organization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47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4826000" y="1708115"/>
            <a:ext cx="3771348" cy="1483181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>
                <a:latin typeface="+mn-lt"/>
              </a:rPr>
              <a:t>receive quarantine list and do contact </a:t>
            </a:r>
            <a:r>
              <a:rPr lang="en-US" altLang="zh-TW" sz="1600" dirty="0" smtClean="0">
                <a:latin typeface="+mn-lt"/>
              </a:rPr>
              <a:t>tracing</a:t>
            </a:r>
          </a:p>
          <a:p>
            <a:pPr marL="285750" lvl="0" indent="-285750" algn="l">
              <a:buFont typeface="Arial" charset="0"/>
              <a:buChar char="•"/>
              <a:defRPr/>
            </a:pPr>
            <a:r>
              <a:rPr lang="en-US" altLang="zh-TW" sz="1600" dirty="0" smtClean="0">
                <a:latin typeface="+mn-lt"/>
              </a:rPr>
              <a:t>sent the case to </a:t>
            </a:r>
            <a:r>
              <a:rPr lang="en-US" altLang="zh-TW" sz="1600" dirty="0">
                <a:latin typeface="+mn-lt"/>
              </a:rPr>
              <a:t>police organization for </a:t>
            </a:r>
            <a:r>
              <a:rPr lang="en-US" altLang="zh-TW" sz="1600" dirty="0" smtClean="0">
                <a:latin typeface="+mn-lt"/>
              </a:rPr>
              <a:t>inspection</a:t>
            </a:r>
          </a:p>
        </p:txBody>
      </p:sp>
      <p:sp>
        <p:nvSpPr>
          <p:cNvPr id="15" name="Google Shape;260;p38"/>
          <p:cNvSpPr txBox="1">
            <a:spLocks noGrp="1"/>
          </p:cNvSpPr>
          <p:nvPr>
            <p:ph type="subTitle" idx="6"/>
          </p:nvPr>
        </p:nvSpPr>
        <p:spPr>
          <a:xfrm>
            <a:off x="4718367" y="3042569"/>
            <a:ext cx="3878981" cy="1619651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lvl="0" indent="-285750" algn="l">
              <a:buFont typeface="Arial" charset="0"/>
              <a:buChar char="•"/>
              <a:defRPr/>
            </a:pPr>
            <a:endParaRPr lang="en-US" altLang="zh-TW" sz="1600" dirty="0" smtClean="0">
              <a:latin typeface="+mn-lt"/>
            </a:endParaRPr>
          </a:p>
          <a:p>
            <a:pPr marL="0" lvl="0" indent="0" algn="l">
              <a:defRPr/>
            </a:pP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Constraint: </a:t>
            </a:r>
          </a:p>
          <a:p>
            <a:pPr marL="0" lvl="0" indent="0" algn="l">
              <a:defRPr/>
            </a:pP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1. cannot </a:t>
            </a:r>
            <a:r>
              <a:rPr lang="en-US" altLang="zh-TW" sz="1600" dirty="0">
                <a:solidFill>
                  <a:schemeClr val="tx1">
                    <a:lumMod val="85000"/>
                  </a:schemeClr>
                </a:solidFill>
                <a:latin typeface="+mn-lt"/>
              </a:rPr>
              <a:t>send if the case is still on the list in </a:t>
            </a: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police </a:t>
            </a:r>
            <a:r>
              <a:rPr lang="en-US" altLang="zh-TW" sz="1600" dirty="0">
                <a:solidFill>
                  <a:schemeClr val="tx1">
                    <a:lumMod val="85000"/>
                  </a:schemeClr>
                </a:solidFill>
                <a:latin typeface="+mn-lt"/>
              </a:rPr>
              <a:t>organization </a:t>
            </a:r>
            <a:endParaRPr lang="en-US" altLang="zh-TW" sz="1600" dirty="0" smtClean="0">
              <a:solidFill>
                <a:schemeClr val="tx1">
                  <a:lumMod val="85000"/>
                </a:schemeClr>
              </a:solidFill>
              <a:latin typeface="+mn-lt"/>
            </a:endParaRPr>
          </a:p>
          <a:p>
            <a:pPr marL="0" lvl="0" indent="0" algn="l">
              <a:defRPr/>
            </a:pP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2. </a:t>
            </a:r>
            <a:r>
              <a:rPr lang="en-US" altLang="zh-TW" sz="1600" dirty="0">
                <a:solidFill>
                  <a:schemeClr val="tx1">
                    <a:lumMod val="85000"/>
                  </a:schemeClr>
                </a:solidFill>
                <a:latin typeface="+mn-lt"/>
              </a:rPr>
              <a:t>c</a:t>
            </a:r>
            <a:r>
              <a:rPr lang="en-US" altLang="zh-TW" sz="1600" dirty="0" smtClean="0">
                <a:solidFill>
                  <a:schemeClr val="tx1">
                    <a:lumMod val="85000"/>
                  </a:schemeClr>
                </a:solidFill>
                <a:latin typeface="+mn-lt"/>
              </a:rPr>
              <a:t>annot send if the case has already been sent and hasn’t process by police at the same day</a:t>
            </a:r>
            <a:endParaRPr lang="en-US" altLang="zh-TW" sz="1600" dirty="0">
              <a:solidFill>
                <a:schemeClr val="tx1">
                  <a:lumMod val="8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073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build="p"/>
      <p:bldP spid="43" grpId="0" build="p"/>
      <p:bldP spid="46" grpId="0" build="p"/>
      <p:bldP spid="47" grpId="0" build="p"/>
      <p:bldP spid="1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>
            <a:spLocks noGrp="1"/>
          </p:cNvSpPr>
          <p:nvPr>
            <p:ph type="title" idx="9"/>
          </p:nvPr>
        </p:nvSpPr>
        <p:spPr>
          <a:xfrm flipH="1">
            <a:off x="723637" y="362705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207" name="Google Shape;207;p33"/>
          <p:cNvSpPr txBox="1">
            <a:spLocks noGrp="1"/>
          </p:cNvSpPr>
          <p:nvPr>
            <p:ph type="ctrTitle"/>
          </p:nvPr>
        </p:nvSpPr>
        <p:spPr>
          <a:xfrm>
            <a:off x="723637" y="814218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Purpose</a:t>
            </a:r>
            <a:endParaRPr sz="2400" dirty="0"/>
          </a:p>
        </p:txBody>
      </p:sp>
      <p:sp>
        <p:nvSpPr>
          <p:cNvPr id="208" name="Google Shape;208;p33"/>
          <p:cNvSpPr txBox="1">
            <a:spLocks noGrp="1"/>
          </p:cNvSpPr>
          <p:nvPr>
            <p:ph type="subTitle" idx="1"/>
          </p:nvPr>
        </p:nvSpPr>
        <p:spPr>
          <a:xfrm flipH="1">
            <a:off x="723987" y="1329904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WHY? WHAT? HOW?</a:t>
            </a:r>
            <a:endParaRPr sz="16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9" name="Google Shape;209;p33"/>
          <p:cNvSpPr txBox="1">
            <a:spLocks noGrp="1"/>
          </p:cNvSpPr>
          <p:nvPr>
            <p:ph type="ctrTitle" idx="2"/>
          </p:nvPr>
        </p:nvSpPr>
        <p:spPr>
          <a:xfrm>
            <a:off x="723637" y="2769937"/>
            <a:ext cx="3521104" cy="4187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UML diagram</a:t>
            </a:r>
            <a:endParaRPr sz="2400" dirty="0"/>
          </a:p>
        </p:txBody>
      </p:sp>
      <p:sp>
        <p:nvSpPr>
          <p:cNvPr id="211" name="Google Shape;211;p33"/>
          <p:cNvSpPr txBox="1">
            <a:spLocks noGrp="1"/>
          </p:cNvSpPr>
          <p:nvPr>
            <p:ph type="ctrTitle" idx="4"/>
          </p:nvPr>
        </p:nvSpPr>
        <p:spPr>
          <a:xfrm>
            <a:off x="4807481" y="796552"/>
            <a:ext cx="4272060" cy="9628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 smtClean="0"/>
              <a:t>WiCare</a:t>
            </a:r>
            <a:r>
              <a:rPr lang="en-US" sz="2400" dirty="0" smtClean="0"/>
              <a:t> system Architecture Diagram</a:t>
            </a:r>
            <a:endParaRPr sz="2400" dirty="0"/>
          </a:p>
        </p:txBody>
      </p:sp>
      <p:sp>
        <p:nvSpPr>
          <p:cNvPr id="215" name="Google Shape;215;p33"/>
          <p:cNvSpPr txBox="1">
            <a:spLocks noGrp="1"/>
          </p:cNvSpPr>
          <p:nvPr>
            <p:ph type="title" idx="8"/>
          </p:nvPr>
        </p:nvSpPr>
        <p:spPr>
          <a:xfrm flipH="1">
            <a:off x="723637" y="2062790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216" name="Google Shape;216;p33"/>
          <p:cNvSpPr txBox="1">
            <a:spLocks noGrp="1"/>
          </p:cNvSpPr>
          <p:nvPr>
            <p:ph type="title" idx="13"/>
          </p:nvPr>
        </p:nvSpPr>
        <p:spPr>
          <a:xfrm flipH="1">
            <a:off x="4775687" y="362705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17" name="Google Shape;217;p33"/>
          <p:cNvSpPr txBox="1">
            <a:spLocks noGrp="1"/>
          </p:cNvSpPr>
          <p:nvPr>
            <p:ph type="title" idx="14"/>
          </p:nvPr>
        </p:nvSpPr>
        <p:spPr>
          <a:xfrm flipH="1">
            <a:off x="4775687" y="2062790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23" name="Google Shape;211;p33"/>
          <p:cNvSpPr txBox="1">
            <a:spLocks noGrp="1"/>
          </p:cNvSpPr>
          <p:nvPr>
            <p:ph type="ctrTitle" idx="4"/>
          </p:nvPr>
        </p:nvSpPr>
        <p:spPr>
          <a:xfrm>
            <a:off x="4807481" y="2674785"/>
            <a:ext cx="2773871" cy="5435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smtClean="0"/>
              <a:t>Work Flow</a:t>
            </a:r>
            <a:endParaRPr sz="2400" dirty="0"/>
          </a:p>
        </p:txBody>
      </p:sp>
      <p:sp>
        <p:nvSpPr>
          <p:cNvPr id="24" name="Google Shape;208;p33"/>
          <p:cNvSpPr txBox="1">
            <a:spLocks noGrp="1"/>
          </p:cNvSpPr>
          <p:nvPr>
            <p:ph type="subTitle" idx="1"/>
          </p:nvPr>
        </p:nvSpPr>
        <p:spPr>
          <a:xfrm flipH="1">
            <a:off x="723987" y="3073919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Use case diagram</a:t>
            </a:r>
            <a:endParaRPr sz="16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5" name="Google Shape;229;p34"/>
          <p:cNvSpPr/>
          <p:nvPr/>
        </p:nvSpPr>
        <p:spPr>
          <a:xfrm rot="10800000" flipH="1">
            <a:off x="531787" y="295938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29;p34"/>
          <p:cNvSpPr/>
          <p:nvPr/>
        </p:nvSpPr>
        <p:spPr>
          <a:xfrm rot="10800000" flipH="1">
            <a:off x="4583837" y="295938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29;p34"/>
          <p:cNvSpPr/>
          <p:nvPr/>
        </p:nvSpPr>
        <p:spPr>
          <a:xfrm rot="10800000" flipH="1">
            <a:off x="533528" y="2054783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29;p34"/>
          <p:cNvSpPr/>
          <p:nvPr/>
        </p:nvSpPr>
        <p:spPr>
          <a:xfrm rot="10800000" flipH="1">
            <a:off x="4615631" y="1952019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09;p33"/>
          <p:cNvSpPr txBox="1">
            <a:spLocks noGrp="1"/>
          </p:cNvSpPr>
          <p:nvPr>
            <p:ph type="ctrTitle" idx="2"/>
          </p:nvPr>
        </p:nvSpPr>
        <p:spPr>
          <a:xfrm>
            <a:off x="723637" y="4469427"/>
            <a:ext cx="3521104" cy="4187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Functionality </a:t>
            </a:r>
            <a:endParaRPr sz="2400" dirty="0"/>
          </a:p>
        </p:txBody>
      </p:sp>
      <p:sp>
        <p:nvSpPr>
          <p:cNvPr id="30" name="Google Shape;215;p33"/>
          <p:cNvSpPr txBox="1">
            <a:spLocks/>
          </p:cNvSpPr>
          <p:nvPr/>
        </p:nvSpPr>
        <p:spPr>
          <a:xfrm flipH="1">
            <a:off x="723636" y="3747214"/>
            <a:ext cx="20463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Saira SemiCondensed Medium"/>
              <a:buNone/>
              <a:defRPr sz="3000" b="0" i="0" u="none" strike="noStrike" cap="none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hr-HR" dirty="0" smtClean="0"/>
              <a:t>05.</a:t>
            </a:r>
            <a:endParaRPr lang="hr-HR" dirty="0"/>
          </a:p>
        </p:txBody>
      </p:sp>
      <p:sp>
        <p:nvSpPr>
          <p:cNvPr id="31" name="Google Shape;229;p34"/>
          <p:cNvSpPr/>
          <p:nvPr/>
        </p:nvSpPr>
        <p:spPr>
          <a:xfrm rot="10800000" flipH="1">
            <a:off x="531787" y="3747214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/>
          <p:nvPr/>
        </p:nvSpPr>
        <p:spPr>
          <a:xfrm rot="10800000" flipH="1">
            <a:off x="644640" y="1342808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4"/>
          <p:cNvSpPr/>
          <p:nvPr/>
        </p:nvSpPr>
        <p:spPr>
          <a:xfrm flipH="1">
            <a:off x="5064100" y="4086330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矩形 3"/>
          <p:cNvSpPr/>
          <p:nvPr/>
        </p:nvSpPr>
        <p:spPr>
          <a:xfrm>
            <a:off x="1194586" y="1726508"/>
            <a:ext cx="33991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Tx/>
              <a:defRPr/>
            </a:pPr>
            <a:r>
              <a:rPr lang="en-US" altLang="zh-TW" sz="24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Police Enterprise</a:t>
            </a:r>
          </a:p>
        </p:txBody>
      </p:sp>
      <p:sp>
        <p:nvSpPr>
          <p:cNvPr id="9" name="Google Shape;257;p38"/>
          <p:cNvSpPr txBox="1">
            <a:spLocks noGrp="1"/>
          </p:cNvSpPr>
          <p:nvPr>
            <p:ph type="subTitle" idx="4294967295"/>
          </p:nvPr>
        </p:nvSpPr>
        <p:spPr>
          <a:xfrm>
            <a:off x="1259900" y="2425566"/>
            <a:ext cx="3268558" cy="5384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9700" lvl="0" indent="0">
              <a:buClrTx/>
              <a:buNone/>
              <a:defRPr/>
            </a:pPr>
            <a:r>
              <a:rPr lang="en-US" altLang="zh-TW" sz="20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Police Organization</a:t>
            </a:r>
            <a:endParaRPr lang="en-US" altLang="zh-TW" sz="20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Google Shape;260;p38"/>
          <p:cNvSpPr txBox="1">
            <a:spLocks noGrp="1"/>
          </p:cNvSpPr>
          <p:nvPr>
            <p:ph type="subTitle" idx="4294967295"/>
          </p:nvPr>
        </p:nvSpPr>
        <p:spPr>
          <a:xfrm>
            <a:off x="1410979" y="3079476"/>
            <a:ext cx="3653121" cy="1314207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285750" indent="-285750">
              <a:lnSpc>
                <a:spcPct val="100000"/>
              </a:lnSpc>
              <a:defRPr/>
            </a:pPr>
            <a:r>
              <a:rPr kumimoji="1" lang="en-US" altLang="zh-TW" sz="1600" dirty="0" smtClean="0">
                <a:latin typeface="+mn-lt"/>
              </a:rPr>
              <a:t>Receive </a:t>
            </a:r>
            <a:r>
              <a:rPr kumimoji="1" lang="en-US" altLang="zh-TW" sz="1600" dirty="0">
                <a:latin typeface="+mn-lt"/>
              </a:rPr>
              <a:t>quarantine list from CDC and inspect every case to check if people follow stay-at-home </a:t>
            </a:r>
            <a:r>
              <a:rPr kumimoji="1" lang="en-US" altLang="zh-TW" sz="1600" dirty="0" smtClean="0">
                <a:latin typeface="+mn-lt"/>
              </a:rPr>
              <a:t>policy</a:t>
            </a:r>
          </a:p>
          <a:p>
            <a:pPr marL="285750" indent="-285750">
              <a:lnSpc>
                <a:spcPct val="100000"/>
              </a:lnSpc>
              <a:defRPr/>
            </a:pPr>
            <a:r>
              <a:rPr kumimoji="1" lang="en-US" altLang="zh-TW" sz="1600" dirty="0" smtClean="0">
                <a:latin typeface="+mn-lt"/>
              </a:rPr>
              <a:t>Report to CDC if the case cannot be found at their place</a:t>
            </a:r>
          </a:p>
          <a:p>
            <a:pPr marL="285750" indent="-285750">
              <a:lnSpc>
                <a:spcPct val="100000"/>
              </a:lnSpc>
              <a:defRPr/>
            </a:pPr>
            <a:endParaRPr kumimoji="1" lang="zh-TW" alt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505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 flipH="1">
            <a:off x="2375724" y="2438399"/>
            <a:ext cx="4319400" cy="747207"/>
          </a:xfrm>
        </p:spPr>
        <p:txBody>
          <a:bodyPr/>
          <a:lstStyle/>
          <a:p>
            <a:r>
              <a:rPr kumimoji="1" lang="en-US" altLang="zh-TW" dirty="0" smtClean="0"/>
              <a:t>THE END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3058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 smtClean="0"/>
              <a:t>1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Purpose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491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1"/>
          <p:cNvSpPr txBox="1">
            <a:spLocks noGrp="1"/>
          </p:cNvSpPr>
          <p:nvPr>
            <p:ph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WHY?</a:t>
            </a:r>
            <a:endParaRPr dirty="0"/>
          </a:p>
        </p:txBody>
      </p:sp>
      <p:sp>
        <p:nvSpPr>
          <p:cNvPr id="717" name="Google Shape;717;p51"/>
          <p:cNvSpPr/>
          <p:nvPr/>
        </p:nvSpPr>
        <p:spPr>
          <a:xfrm>
            <a:off x="6966150" y="994475"/>
            <a:ext cx="685800" cy="6858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8" name="Google Shape;71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079123" y="1107926"/>
            <a:ext cx="459788" cy="45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51"/>
          <p:cNvPicPr preferRelativeResize="0"/>
          <p:nvPr/>
        </p:nvPicPr>
        <p:blipFill rotWithShape="1">
          <a:blip r:embed="rId4">
            <a:alphaModFix/>
          </a:blip>
          <a:srcRect b="52031"/>
          <a:stretch/>
        </p:blipFill>
        <p:spPr>
          <a:xfrm flipH="1">
            <a:off x="3199523" y="3830625"/>
            <a:ext cx="2744952" cy="1313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36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38100"/>
            <a:ext cx="75057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523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1"/>
          <p:cNvSpPr txBox="1">
            <a:spLocks noGrp="1"/>
          </p:cNvSpPr>
          <p:nvPr>
            <p:ph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WHAT?</a:t>
            </a:r>
            <a:endParaRPr dirty="0"/>
          </a:p>
        </p:txBody>
      </p:sp>
      <p:sp>
        <p:nvSpPr>
          <p:cNvPr id="717" name="Google Shape;717;p51"/>
          <p:cNvSpPr/>
          <p:nvPr/>
        </p:nvSpPr>
        <p:spPr>
          <a:xfrm>
            <a:off x="6966150" y="994475"/>
            <a:ext cx="685800" cy="6858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8" name="Google Shape;71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079123" y="1107926"/>
            <a:ext cx="459788" cy="45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51"/>
          <p:cNvPicPr preferRelativeResize="0"/>
          <p:nvPr/>
        </p:nvPicPr>
        <p:blipFill rotWithShape="1">
          <a:blip r:embed="rId4">
            <a:alphaModFix/>
          </a:blip>
          <a:srcRect b="52031"/>
          <a:stretch/>
        </p:blipFill>
        <p:spPr>
          <a:xfrm flipH="1">
            <a:off x="3199523" y="3830625"/>
            <a:ext cx="2744952" cy="1313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993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10"/>
          <p:cNvSpPr>
            <a:spLocks noGrp="1"/>
          </p:cNvSpPr>
          <p:nvPr>
            <p:ph type="title" idx="9"/>
          </p:nvPr>
        </p:nvSpPr>
        <p:spPr>
          <a:xfrm flipH="1">
            <a:off x="1924457" y="1139970"/>
            <a:ext cx="4779211" cy="612000"/>
          </a:xfrm>
        </p:spPr>
        <p:txBody>
          <a:bodyPr/>
          <a:lstStyle/>
          <a:p>
            <a:pPr algn="ctr"/>
            <a:r>
              <a:rPr kumimoji="1" lang="en-US" altLang="zh-TW" smtClean="0"/>
              <a:t>What is our system</a:t>
            </a:r>
            <a:endParaRPr kumimoji="1" lang="zh-TW" altLang="en-US" dirty="0"/>
          </a:p>
        </p:txBody>
      </p:sp>
      <p:sp>
        <p:nvSpPr>
          <p:cNvPr id="14" name="標題 10"/>
          <p:cNvSpPr>
            <a:spLocks noGrp="1"/>
          </p:cNvSpPr>
          <p:nvPr>
            <p:ph type="title" idx="9"/>
          </p:nvPr>
        </p:nvSpPr>
        <p:spPr>
          <a:xfrm flipH="1">
            <a:off x="1924457" y="2785505"/>
            <a:ext cx="5274995" cy="612000"/>
          </a:xfrm>
        </p:spPr>
        <p:txBody>
          <a:bodyPr/>
          <a:lstStyle/>
          <a:p>
            <a:pPr algn="ctr"/>
            <a:r>
              <a:rPr kumimoji="1" lang="en-US" altLang="zh-TW" dirty="0" smtClean="0"/>
              <a:t>What </a:t>
            </a:r>
            <a:r>
              <a:rPr kumimoji="1" lang="en-US" altLang="zh-TW" smtClean="0"/>
              <a:t>can our system be used for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0156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1"/>
          <p:cNvSpPr txBox="1">
            <a:spLocks noGrp="1"/>
          </p:cNvSpPr>
          <p:nvPr>
            <p:ph type="title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HOW?</a:t>
            </a:r>
            <a:endParaRPr dirty="0"/>
          </a:p>
        </p:txBody>
      </p:sp>
      <p:sp>
        <p:nvSpPr>
          <p:cNvPr id="717" name="Google Shape;717;p51"/>
          <p:cNvSpPr/>
          <p:nvPr/>
        </p:nvSpPr>
        <p:spPr>
          <a:xfrm>
            <a:off x="6966150" y="994475"/>
            <a:ext cx="685800" cy="6858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8" name="Google Shape;71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079123" y="1107926"/>
            <a:ext cx="459788" cy="45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51"/>
          <p:cNvPicPr preferRelativeResize="0"/>
          <p:nvPr/>
        </p:nvPicPr>
        <p:blipFill rotWithShape="1">
          <a:blip r:embed="rId4">
            <a:alphaModFix/>
          </a:blip>
          <a:srcRect b="52031"/>
          <a:stretch/>
        </p:blipFill>
        <p:spPr>
          <a:xfrm flipH="1">
            <a:off x="3199523" y="3830625"/>
            <a:ext cx="2744952" cy="1313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9715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3"/>
          <p:cNvSpPr txBox="1">
            <a:spLocks noGrp="1"/>
          </p:cNvSpPr>
          <p:nvPr>
            <p:ph type="title" idx="2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 smtClean="0"/>
              <a:t>2</a:t>
            </a:r>
            <a:endParaRPr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 flipH="1">
            <a:off x="1303686" y="2917419"/>
            <a:ext cx="6536628" cy="1621500"/>
          </a:xfrm>
        </p:spPr>
        <p:txBody>
          <a:bodyPr/>
          <a:lstStyle/>
          <a:p>
            <a:pPr lvl="0"/>
            <a:r>
              <a:rPr lang="en-US" altLang="zh-TW" dirty="0" err="1"/>
              <a:t>WiCare</a:t>
            </a:r>
            <a:r>
              <a:rPr lang="en-US" altLang="zh-TW" dirty="0"/>
              <a:t> system Architecture Diagram</a:t>
            </a:r>
            <a:br>
              <a:rPr lang="en-US" altLang="zh-TW" dirty="0"/>
            </a:b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95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270</Words>
  <Application>Microsoft Macintosh PowerPoint</Application>
  <PresentationFormat>如螢幕大小 (16:9)</PresentationFormat>
  <Paragraphs>72</Paragraphs>
  <Slides>21</Slides>
  <Notes>18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30" baseType="lpstr">
      <vt:lpstr>Anaheim</vt:lpstr>
      <vt:lpstr>Bahiana</vt:lpstr>
      <vt:lpstr>Fira Sans Extra Condensed Medium</vt:lpstr>
      <vt:lpstr>Saira Semi Condensed</vt:lpstr>
      <vt:lpstr>Saira SemiCondensed Medium</vt:lpstr>
      <vt:lpstr>Saira SemiCondensed SemiBold</vt:lpstr>
      <vt:lpstr>新細明體</vt:lpstr>
      <vt:lpstr>Arial</vt:lpstr>
      <vt:lpstr>COVID-19 by Slidesgo</vt:lpstr>
      <vt:lpstr>WiCare</vt:lpstr>
      <vt:lpstr>01.</vt:lpstr>
      <vt:lpstr>01</vt:lpstr>
      <vt:lpstr>WHY?</vt:lpstr>
      <vt:lpstr>PowerPoint 簡報</vt:lpstr>
      <vt:lpstr>WHAT?</vt:lpstr>
      <vt:lpstr>What is our system</vt:lpstr>
      <vt:lpstr>HOW?</vt:lpstr>
      <vt:lpstr>02</vt:lpstr>
      <vt:lpstr>PowerPoint 簡報</vt:lpstr>
      <vt:lpstr>PowerPoint 簡報</vt:lpstr>
      <vt:lpstr>03</vt:lpstr>
      <vt:lpstr>PowerPoint 簡報</vt:lpstr>
      <vt:lpstr>04</vt:lpstr>
      <vt:lpstr>PowerPoint 簡報</vt:lpstr>
      <vt:lpstr>05</vt:lpstr>
      <vt:lpstr>PowerPoint 簡報</vt:lpstr>
      <vt:lpstr>Hospital Enterprise</vt:lpstr>
      <vt:lpstr>CDC Enterprise</vt:lpstr>
      <vt:lpstr>PowerPoint 簡報</vt:lpstr>
      <vt:lpstr>THE END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</dc:title>
  <cp:lastModifiedBy>Microsoft Office 使用者</cp:lastModifiedBy>
  <cp:revision>10</cp:revision>
  <dcterms:modified xsi:type="dcterms:W3CDTF">2020-04-21T15:13:23Z</dcterms:modified>
</cp:coreProperties>
</file>